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81" r:id="rId9"/>
    <p:sldId id="282" r:id="rId10"/>
    <p:sldId id="280" r:id="rId11"/>
    <p:sldId id="275" r:id="rId12"/>
    <p:sldId id="278" r:id="rId13"/>
    <p:sldId id="279" r:id="rId14"/>
    <p:sldId id="276" r:id="rId15"/>
    <p:sldId id="277" r:id="rId16"/>
    <p:sldId id="283" r:id="rId17"/>
    <p:sldId id="268" r:id="rId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Без стилю та сі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із теми 1 –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Без стилю та сітки таблиці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Помірний стиль 4 –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76" autoAdjust="0"/>
  </p:normalViewPr>
  <p:slideViewPr>
    <p:cSldViewPr>
      <p:cViewPr varScale="1">
        <p:scale>
          <a:sx n="75" d="100"/>
          <a:sy n="75" d="100"/>
        </p:scale>
        <p:origin x="-10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6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3" y="3132291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5" y="731521"/>
            <a:ext cx="4829287" cy="4894729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7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7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7" y="731520"/>
            <a:ext cx="4017085" cy="4894731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1"/>
            <a:ext cx="4114800" cy="3127807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7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1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/>
              <a:t>03.09.2016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56"/>
          <a:stretch/>
        </p:blipFill>
        <p:spPr bwMode="auto">
          <a:xfrm>
            <a:off x="-3448" y="1124745"/>
            <a:ext cx="9147448" cy="441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87228" y="1916834"/>
            <a:ext cx="7560840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noProof="1" smtClean="0"/>
              <a:t>System start – finish</a:t>
            </a:r>
            <a:r>
              <a:rPr lang="uk-UA" noProof="1" smtClean="0"/>
              <a:t/>
            </a:r>
            <a:br>
              <a:rPr lang="uk-UA" noProof="1" smtClean="0"/>
            </a:br>
            <a:r>
              <a:rPr lang="uk-UA" noProof="1" smtClean="0"/>
              <a:t>				</a:t>
            </a:r>
            <a:r>
              <a:rPr lang="de-AT" noProof="1" smtClean="0"/>
              <a:t>for </a:t>
            </a:r>
            <a:r>
              <a:rPr lang="de-AT" noProof="1"/>
              <a:t>skiing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276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698" y="404664"/>
            <a:ext cx="7448615" cy="1143000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 smtClean="0"/>
              <a:t>Управляючий контролер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916833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якості управляючого контролера вибрано </a:t>
            </a:r>
            <a:r>
              <a:rPr lang="de-AT" dirty="0"/>
              <a:t>CY8CKIT-042-BLE </a:t>
            </a:r>
            <a:r>
              <a:rPr lang="de-AT" dirty="0" smtClean="0"/>
              <a:t>Bluetooth</a:t>
            </a:r>
            <a:r>
              <a:rPr lang="uk-UA" dirty="0" smtClean="0"/>
              <a:t>  фірми </a:t>
            </a:r>
            <a:r>
              <a:rPr lang="en-US" dirty="0" smtClean="0"/>
              <a:t>Cypress</a:t>
            </a:r>
            <a:r>
              <a:rPr lang="uk-UA" dirty="0" smtClean="0"/>
              <a:t>, так як на </a:t>
            </a:r>
            <a:r>
              <a:rPr lang="uk-UA" dirty="0" err="1" smtClean="0"/>
              <a:t>відлагоджувальній</a:t>
            </a:r>
            <a:r>
              <a:rPr lang="uk-UA" dirty="0" smtClean="0"/>
              <a:t> платі встановлено зовнішній кварц для забезпечення стабільної роботи після синхронізації часу.</a:t>
            </a:r>
            <a:endParaRPr lang="de-AT" dirty="0"/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37" y1="39535" x2="2537" y2="36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4810"/>
            <a:ext cx="5616624" cy="32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5966666" cy="1599043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 smtClean="0"/>
              <a:t>Безпровідний зв’язок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27584" y="1988840"/>
            <a:ext cx="5970494" cy="4392488"/>
          </a:xfrm>
        </p:spPr>
        <p:txBody>
          <a:bodyPr>
            <a:normAutofit lnSpcReduction="10000"/>
          </a:bodyPr>
          <a:lstStyle/>
          <a:p>
            <a:pPr algn="ctr"/>
            <a:r>
              <a:rPr lang="uk-UA" dirty="0" smtClean="0"/>
              <a:t>Реалізований на модулях </a:t>
            </a:r>
            <a:r>
              <a:rPr lang="en-US" dirty="0" err="1" smtClean="0"/>
              <a:t>Xbee</a:t>
            </a:r>
            <a:r>
              <a:rPr lang="en-US" dirty="0" smtClean="0"/>
              <a:t> Pro. </a:t>
            </a:r>
          </a:p>
          <a:p>
            <a:pPr algn="l"/>
            <a:r>
              <a:rPr lang="uk-UA" dirty="0" err="1" smtClean="0"/>
              <a:t>Храктеристики</a:t>
            </a:r>
            <a:r>
              <a:rPr lang="uk-UA" dirty="0" smtClean="0"/>
              <a:t> модуля:</a:t>
            </a:r>
          </a:p>
          <a:p>
            <a:pPr marL="342900" indent="-342900" algn="l">
              <a:buFontTx/>
              <a:buChar char="-"/>
            </a:pPr>
            <a:r>
              <a:rPr lang="uk-UA" dirty="0" smtClean="0"/>
              <a:t>Напруга живлення - </a:t>
            </a:r>
            <a:r>
              <a:rPr lang="de-AT" dirty="0" smtClean="0"/>
              <a:t>3.3V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 smtClean="0"/>
              <a:t>Струм споживання -</a:t>
            </a:r>
            <a:r>
              <a:rPr lang="de-AT" dirty="0" smtClean="0"/>
              <a:t> 215mA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/>
              <a:t>Швидкість передачі </a:t>
            </a:r>
            <a:r>
              <a:rPr lang="uk-UA" dirty="0" smtClean="0"/>
              <a:t>даних - </a:t>
            </a:r>
            <a:r>
              <a:rPr lang="de-AT" dirty="0"/>
              <a:t>250kbps Max 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 smtClean="0"/>
              <a:t>Потужність - </a:t>
            </a:r>
            <a:r>
              <a:rPr lang="de-AT" dirty="0" smtClean="0"/>
              <a:t>60mW </a:t>
            </a:r>
            <a:r>
              <a:rPr lang="de-AT" dirty="0" err="1"/>
              <a:t>output</a:t>
            </a:r>
            <a:r>
              <a:rPr lang="de-AT" dirty="0"/>
              <a:t> (+</a:t>
            </a:r>
            <a:r>
              <a:rPr lang="de-AT" dirty="0" smtClean="0"/>
              <a:t>18dBm)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 smtClean="0"/>
              <a:t>Дальність - </a:t>
            </a:r>
            <a:r>
              <a:rPr lang="de-AT" dirty="0" smtClean="0"/>
              <a:t>1 </a:t>
            </a:r>
            <a:r>
              <a:rPr lang="de-AT" dirty="0" err="1"/>
              <a:t>mile</a:t>
            </a:r>
            <a:r>
              <a:rPr lang="de-AT" dirty="0"/>
              <a:t> (1500m</a:t>
            </a:r>
            <a:r>
              <a:rPr lang="de-AT" dirty="0" smtClean="0"/>
              <a:t>)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 smtClean="0"/>
              <a:t>Вбудована антена</a:t>
            </a:r>
          </a:p>
          <a:p>
            <a:pPr marL="342900" indent="-342900" algn="l">
              <a:buFontTx/>
              <a:buChar char="-"/>
            </a:pPr>
            <a:r>
              <a:rPr lang="uk-UA" dirty="0" smtClean="0"/>
              <a:t>8 цифрових </a:t>
            </a:r>
            <a:r>
              <a:rPr lang="en-US" dirty="0" smtClean="0"/>
              <a:t>IO</a:t>
            </a:r>
            <a:r>
              <a:rPr lang="uk-UA" dirty="0" smtClean="0"/>
              <a:t> </a:t>
            </a:r>
            <a:r>
              <a:rPr lang="uk-UA" dirty="0" err="1" smtClean="0"/>
              <a:t>пінів</a:t>
            </a:r>
            <a:endParaRPr lang="uk-UA" dirty="0" smtClean="0"/>
          </a:p>
          <a:p>
            <a:pPr marL="342900" indent="-342900" algn="l">
              <a:buFontTx/>
              <a:buChar char="-"/>
            </a:pPr>
            <a:r>
              <a:rPr lang="uk-UA" dirty="0" smtClean="0"/>
              <a:t>6 10 бітних АЦП</a:t>
            </a:r>
          </a:p>
          <a:p>
            <a:pPr marL="342900" indent="-342900" algn="l">
              <a:buFontTx/>
              <a:buChar char="-"/>
            </a:pPr>
            <a:r>
              <a:rPr lang="uk-UA" dirty="0" smtClean="0"/>
              <a:t>128 бітне шифрування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833" l="9500" r="91833">
                        <a14:foregroundMark x1="41500" y1="70500" x2="60667" y2="51167"/>
                        <a14:backgroundMark x1="55500" y1="83833" x2="61333" y2="92500"/>
                        <a14:backgroundMark x1="50000" y1="84500" x2="50167" y2="91167"/>
                        <a14:backgroundMark x1="46833" y1="83167" x2="46500" y2="90000"/>
                        <a14:backgroundMark x1="42833" y1="81833" x2="42833" y2="91833"/>
                        <a14:backgroundMark x1="39833" y1="80000" x2="39833" y2="89167"/>
                        <a14:backgroundMark x1="36167" y1="78667" x2="35333" y2="88500"/>
                        <a14:backgroundMark x1="33167" y1="77167" x2="32000" y2="85500"/>
                        <a14:backgroundMark x1="28667" y1="76667" x2="28667" y2="85167"/>
                        <a14:backgroundMark x1="25333" y1="75500" x2="25333" y2="83167"/>
                        <a14:backgroundMark x1="21833" y1="73833" x2="21833" y2="8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9"/>
            <a:ext cx="3937620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5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25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Petro\Desktop\images\start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7" y="3068960"/>
            <a:ext cx="5711825" cy="11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C:\Users\Petro\Desktop\images\finis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985876"/>
            <a:ext cx="5711825" cy="18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547664" y="260648"/>
            <a:ext cx="5966666" cy="1599043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dirty="0" smtClean="0"/>
              <a:t>Індикація на дисплеї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297509" y="3478019"/>
            <a:ext cx="26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Дисплей на старті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252121" y="5751171"/>
            <a:ext cx="261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Дисплей на фініші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297507" y="2276872"/>
            <a:ext cx="85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Дисплей не є обов’язковим, і може бути виключеним із комплектації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6228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547664" y="260648"/>
            <a:ext cx="5966666" cy="1599043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dirty="0" smtClean="0"/>
              <a:t>Дозвіл/заборона старту лижника</a:t>
            </a:r>
            <a:endParaRPr lang="uk-UA" dirty="0"/>
          </a:p>
        </p:txBody>
      </p:sp>
      <p:graphicFrame>
        <p:nvGraphicFramePr>
          <p:cNvPr id="4" name="Таблиця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914129"/>
              </p:ext>
            </p:extLst>
          </p:nvPr>
        </p:nvGraphicFramePr>
        <p:xfrm>
          <a:off x="1259979" y="3284984"/>
          <a:ext cx="6257925" cy="202692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598930"/>
                <a:gridCol w="4658995"/>
              </a:tblGrid>
              <a:tr h="568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 dirty="0">
                          <a:effectLst/>
                        </a:rPr>
                        <a:t>не світиться</a:t>
                      </a:r>
                      <a:endParaRPr lang="uk-UA" sz="19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 b="0" dirty="0">
                          <a:effectLst/>
                        </a:rPr>
                        <a:t>система в режимі очікування (старт/фініш заборонений)</a:t>
                      </a:r>
                      <a:endParaRPr lang="uk-UA" sz="1900" b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>
                          <a:effectLst/>
                        </a:rPr>
                        <a:t>часто мигає</a:t>
                      </a:r>
                      <a:endParaRPr lang="uk-UA" sz="190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>
                          <a:effectLst/>
                        </a:rPr>
                        <a:t>ініціалізація (старт/фініш заборонений)</a:t>
                      </a:r>
                      <a:endParaRPr lang="uk-UA" sz="190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>
                          <a:effectLst/>
                        </a:rPr>
                        <a:t>мигає</a:t>
                      </a:r>
                      <a:endParaRPr lang="uk-UA" sz="190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 dirty="0">
                          <a:effectLst/>
                        </a:rPr>
                        <a:t>помилка (старт/фініш заборонений)</a:t>
                      </a:r>
                      <a:endParaRPr lang="uk-UA" sz="19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>
                          <a:effectLst/>
                        </a:rPr>
                        <a:t>світиться</a:t>
                      </a:r>
                      <a:endParaRPr lang="uk-UA" sz="190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 dirty="0">
                          <a:effectLst/>
                        </a:rPr>
                        <a:t>система готова до старту / фінішу лижника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900" dirty="0">
                          <a:effectLst/>
                        </a:rPr>
                        <a:t>(старт/фініш дозволений)</a:t>
                      </a:r>
                      <a:endParaRPr lang="uk-UA" sz="19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7624" y="1985066"/>
            <a:ext cx="6326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Дозвіл заборона старту лижника відбувається за допомогою </a:t>
            </a:r>
            <a:r>
              <a:rPr lang="uk-UA" sz="2000" dirty="0" err="1" smtClean="0"/>
              <a:t>світлодіода</a:t>
            </a:r>
            <a:r>
              <a:rPr lang="uk-UA" sz="2000" dirty="0" smtClean="0"/>
              <a:t>. </a:t>
            </a:r>
            <a:endParaRPr lang="uk-UA" sz="2000" dirty="0" smtClean="0"/>
          </a:p>
          <a:p>
            <a:r>
              <a:rPr lang="uk-UA" sz="2000" dirty="0" smtClean="0"/>
              <a:t>Режими </a:t>
            </a:r>
            <a:r>
              <a:rPr lang="uk-UA" sz="2000" dirty="0" err="1" smtClean="0"/>
              <a:t>світлодіодної</a:t>
            </a:r>
            <a:r>
              <a:rPr lang="uk-UA" sz="2000" dirty="0" smtClean="0"/>
              <a:t> індикації:</a:t>
            </a:r>
            <a:endParaRPr lang="uk-UA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5445224"/>
            <a:ext cx="7956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При зникнення зв’язку з </a:t>
            </a:r>
            <a:r>
              <a:rPr lang="uk-UA" dirty="0" err="1" smtClean="0"/>
              <a:t>фінішом</a:t>
            </a:r>
            <a:r>
              <a:rPr lang="uk-UA" dirty="0" smtClean="0"/>
              <a:t>, досягнення максимальної кількості</a:t>
            </a:r>
          </a:p>
          <a:p>
            <a:pPr algn="ctr"/>
            <a:r>
              <a:rPr lang="uk-UA" dirty="0" smtClean="0"/>
              <a:t>Лижників на трасі, заповнення буферу результатів лижників(при вийманні </a:t>
            </a:r>
            <a:r>
              <a:rPr lang="en-US" dirty="0" smtClean="0"/>
              <a:t>SD</a:t>
            </a:r>
            <a:r>
              <a:rPr lang="uk-UA" dirty="0" smtClean="0"/>
              <a:t> карти пам’яті) відбудеться заборона старту наступного лижника.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226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188640"/>
            <a:ext cx="5966666" cy="1527035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 smtClean="0"/>
              <a:t>Збереження результатів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971600" y="1988840"/>
            <a:ext cx="6805308" cy="1440160"/>
          </a:xfrm>
        </p:spPr>
        <p:txBody>
          <a:bodyPr>
            <a:noAutofit/>
          </a:bodyPr>
          <a:lstStyle/>
          <a:p>
            <a:pPr algn="l"/>
            <a:r>
              <a:rPr lang="uk-UA" dirty="0" smtClean="0"/>
              <a:t>Проводиться на </a:t>
            </a:r>
            <a:r>
              <a:rPr lang="en-US" dirty="0" smtClean="0"/>
              <a:t>SD</a:t>
            </a:r>
            <a:r>
              <a:rPr lang="uk-UA" dirty="0" smtClean="0"/>
              <a:t> карту пам’яті. Кількість збережених результатів залежить від ємності карти пам’яті. Ємність карти пам’яті до 32 </a:t>
            </a:r>
            <a:r>
              <a:rPr lang="uk-UA" dirty="0" err="1" smtClean="0"/>
              <a:t>Гб</a:t>
            </a:r>
            <a:r>
              <a:rPr lang="uk-UA" dirty="0" smtClean="0"/>
              <a:t>.</a:t>
            </a:r>
          </a:p>
          <a:p>
            <a:pPr algn="l"/>
            <a:r>
              <a:rPr lang="uk-UA" dirty="0" smtClean="0"/>
              <a:t>При виймання карти пам’яті результати зберігаються у внутрішній буфер який може місти до 12 результатів. При подальшому вставлення карти пам’яті відбудеться запис даних з буферу на карту пам’яті.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4" b="99735" l="2048" r="98976">
                        <a14:foregroundMark x1="17065" y1="29630" x2="80887" y2="30688"/>
                        <a14:foregroundMark x1="14676" y1="26190" x2="34812" y2="33069"/>
                        <a14:foregroundMark x1="68942" y1="26190" x2="78498" y2="42593"/>
                        <a14:foregroundMark x1="30034" y1="82275" x2="80205" y2="82275"/>
                        <a14:foregroundMark x1="26280" y1="71958" x2="86007" y2="79630"/>
                        <a14:foregroundMark x1="70648" y1="87566" x2="30375" y2="77778"/>
                        <a14:foregroundMark x1="32423" y1="74868" x2="58703" y2="82275"/>
                        <a14:foregroundMark x1="59044" y1="79630" x2="51536" y2="78042"/>
                        <a14:foregroundMark x1="30375" y1="85714" x2="54608" y2="84127"/>
                        <a14:foregroundMark x1="34471" y1="47619" x2="76451" y2="51323"/>
                        <a14:foregroundMark x1="65870" y1="55026" x2="44027" y2="42593"/>
                        <a14:foregroundMark x1="41297" y1="42328" x2="47440" y2="51852"/>
                        <a14:foregroundMark x1="35495" y1="52910" x2="40956" y2="51058"/>
                        <a14:foregroundMark x1="49829" y1="53439" x2="55973" y2="52910"/>
                        <a14:foregroundMark x1="33447" y1="57407" x2="79522" y2="59788"/>
                        <a14:foregroundMark x1="75085" y1="61640" x2="27645" y2="57407"/>
                        <a14:foregroundMark x1="29010" y1="68519" x2="81570" y2="49471"/>
                        <a14:foregroundMark x1="66553" y1="68519" x2="52901" y2="51852"/>
                        <a14:foregroundMark x1="29352" y1="58730" x2="45734" y2="63228"/>
                        <a14:foregroundMark x1="72014" y1="74339" x2="41297" y2="64021"/>
                        <a14:foregroundMark x1="74061" y1="70106" x2="35154" y2="67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49080"/>
            <a:ext cx="1644526" cy="21216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1" b="95433" l="13182" r="85682">
                        <a14:foregroundMark x1="23455" y1="19768" x2="53455" y2="37696"/>
                        <a14:foregroundMark x1="25000" y1="36878" x2="38455" y2="11247"/>
                        <a14:foregroundMark x1="24455" y1="30402" x2="45136" y2="34765"/>
                        <a14:foregroundMark x1="35000" y1="22904" x2="45955" y2="22699"/>
                        <a14:foregroundMark x1="50136" y1="13974" x2="54045" y2="19564"/>
                        <a14:foregroundMark x1="51682" y1="46489" x2="21818" y2="49148"/>
                        <a14:foregroundMark x1="48909" y1="61009" x2="32227" y2="31016"/>
                        <a14:foregroundMark x1="38182" y1="58964" x2="34591" y2="53511"/>
                        <a14:foregroundMark x1="25273" y1="51466" x2="31955" y2="54806"/>
                        <a14:foregroundMark x1="35273" y1="42468" x2="36273" y2="47921"/>
                        <a14:foregroundMark x1="21682" y1="71847" x2="48182" y2="71234"/>
                        <a14:foregroundMark x1="78591" y1="75596" x2="69864" y2="41036"/>
                        <a14:foregroundMark x1="73182" y1="44376" x2="74591" y2="52079"/>
                        <a14:foregroundMark x1="77773" y1="55828" x2="66091" y2="55215"/>
                        <a14:foregroundMark x1="79455" y1="64554" x2="65682" y2="64554"/>
                        <a14:foregroundMark x1="72773" y1="73756" x2="72773" y2="68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365104"/>
            <a:ext cx="3528392" cy="2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311550"/>
            <a:ext cx="7506737" cy="258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08" y="2967309"/>
            <a:ext cx="5472608" cy="38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980730"/>
            <a:ext cx="8208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/>
              <a:t>Всі результати зберігаються у текстовий документ. Назва файлу відповідає даті проведення змагання. У файлі збережено реальний час старту, фінішу та результат лижника.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78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376607" cy="1143000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 smtClean="0"/>
              <a:t>Тестування протоколу синхронізації часу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2276872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 тестуванні протоколу синхронізації було настроєно систему «старт» та «фініш» на генерування імпульсу кожної секунди. Далі було підключено логічний аналізатор та </a:t>
            </a:r>
            <a:r>
              <a:rPr lang="uk-UA" dirty="0" err="1" smtClean="0"/>
              <a:t>виміряно</a:t>
            </a:r>
            <a:r>
              <a:rPr lang="uk-UA" dirty="0" smtClean="0"/>
              <a:t> розбіжність між імпульсом «старту» та «фінішу». </a:t>
            </a:r>
            <a:r>
              <a:rPr lang="uk-UA" dirty="0" err="1" smtClean="0"/>
              <a:t>Розсинхронізація</a:t>
            </a:r>
            <a:r>
              <a:rPr lang="uk-UA" dirty="0" smtClean="0"/>
              <a:t> внутрішніх годинників до 50мс. Вона зумовлена різним часом відсилання та приймання пакетів модулями </a:t>
            </a:r>
            <a:r>
              <a:rPr lang="en-US" dirty="0" err="1" smtClean="0"/>
              <a:t>Xbee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8" y="4581128"/>
            <a:ext cx="9174088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1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2339754" y="2204866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solidFill>
                  <a:srgbClr val="002060"/>
                </a:solidFill>
                <a:latin typeface="Comic Sans MS" pitchFamily="66" charset="0"/>
              </a:rPr>
              <a:t>The end</a:t>
            </a:r>
            <a:endParaRPr lang="uk-UA" sz="66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6" y="5789613"/>
            <a:ext cx="5237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Дякуємо за увагу</a:t>
            </a:r>
            <a:endParaRPr lang="uk-UA" sz="48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/>
          <p:cNvSpPr>
            <a:spLocks noGrp="1"/>
          </p:cNvSpPr>
          <p:nvPr>
            <p:ph type="body" idx="1"/>
          </p:nvPr>
        </p:nvSpPr>
        <p:spPr>
          <a:xfrm>
            <a:off x="1034480" y="1124744"/>
            <a:ext cx="3346704" cy="639763"/>
          </a:xfrm>
        </p:spPr>
        <p:txBody>
          <a:bodyPr/>
          <a:lstStyle/>
          <a:p>
            <a:r>
              <a:rPr lang="uk-UA" dirty="0" smtClean="0"/>
              <a:t>Петро Жук</a:t>
            </a:r>
            <a:endParaRPr lang="uk-UA" dirty="0"/>
          </a:p>
        </p:txBody>
      </p:sp>
      <p:pic>
        <p:nvPicPr>
          <p:cNvPr id="7" name="Місце для вмісту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3" t="11401" r="41802" b="55706"/>
          <a:stretch/>
        </p:blipFill>
        <p:spPr>
          <a:xfrm>
            <a:off x="1169542" y="1916832"/>
            <a:ext cx="3404938" cy="2721526"/>
          </a:xfrm>
        </p:spPr>
      </p:pic>
      <p:sp>
        <p:nvSpPr>
          <p:cNvPr id="4" name="Місце для тексту 3"/>
          <p:cNvSpPr>
            <a:spLocks noGrp="1"/>
          </p:cNvSpPr>
          <p:nvPr>
            <p:ph type="body" sz="quarter" idx="3"/>
          </p:nvPr>
        </p:nvSpPr>
        <p:spPr>
          <a:xfrm>
            <a:off x="4727624" y="1052736"/>
            <a:ext cx="3346704" cy="639763"/>
          </a:xfrm>
        </p:spPr>
        <p:txBody>
          <a:bodyPr/>
          <a:lstStyle/>
          <a:p>
            <a:r>
              <a:rPr lang="uk-UA" dirty="0" smtClean="0"/>
              <a:t>Андрій Ткачов</a:t>
            </a:r>
            <a:endParaRPr lang="uk-UA" dirty="0"/>
          </a:p>
        </p:txBody>
      </p:sp>
      <p:pic>
        <p:nvPicPr>
          <p:cNvPr id="10" name="Місце для вмісту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14" y="1916832"/>
            <a:ext cx="3648405" cy="2736304"/>
          </a:xfrm>
        </p:spPr>
      </p:pic>
      <p:sp>
        <p:nvSpPr>
          <p:cNvPr id="11" name="Місце для тексту 1"/>
          <p:cNvSpPr txBox="1">
            <a:spLocks/>
          </p:cNvSpPr>
          <p:nvPr/>
        </p:nvSpPr>
        <p:spPr>
          <a:xfrm>
            <a:off x="1043608" y="4941168"/>
            <a:ext cx="3346704" cy="990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Студент </a:t>
            </a:r>
            <a:r>
              <a:rPr lang="uk-UA" dirty="0"/>
              <a:t>5</a:t>
            </a:r>
            <a:r>
              <a:rPr lang="uk-UA" dirty="0" smtClean="0"/>
              <a:t> курсу</a:t>
            </a:r>
          </a:p>
          <a:p>
            <a:r>
              <a:rPr lang="uk-UA" dirty="0" smtClean="0"/>
              <a:t>НУ «ЛП»</a:t>
            </a:r>
            <a:endParaRPr lang="uk-UA" dirty="0"/>
          </a:p>
        </p:txBody>
      </p:sp>
      <p:sp>
        <p:nvSpPr>
          <p:cNvPr id="12" name="Місце для тексту 1"/>
          <p:cNvSpPr txBox="1">
            <a:spLocks/>
          </p:cNvSpPr>
          <p:nvPr/>
        </p:nvSpPr>
        <p:spPr>
          <a:xfrm>
            <a:off x="4718496" y="4941168"/>
            <a:ext cx="3346704" cy="990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Студент 4 курсу</a:t>
            </a:r>
          </a:p>
          <a:p>
            <a:r>
              <a:rPr lang="uk-UA" dirty="0" smtClean="0"/>
              <a:t>НТУУ КПІ</a:t>
            </a:r>
            <a:endParaRPr lang="uk-UA" dirty="0"/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24936" cy="936104"/>
          </a:xfrm>
        </p:spPr>
        <p:txBody>
          <a:bodyPr/>
          <a:lstStyle/>
          <a:p>
            <a:pPr marL="0" indent="0" algn="ctr">
              <a:buNone/>
            </a:pPr>
            <a:r>
              <a:rPr lang="uk-UA" sz="4000" dirty="0" smtClean="0"/>
              <a:t>Розробники :</a:t>
            </a:r>
            <a:endParaRPr lang="uk-UA" sz="4000" dirty="0"/>
          </a:p>
        </p:txBody>
      </p:sp>
    </p:spTree>
    <p:extLst>
      <p:ext uri="{BB962C8B-B14F-4D97-AF65-F5344CB8AC3E}">
        <p14:creationId xmlns:p14="http://schemas.microsoft.com/office/powerpoint/2010/main" val="1942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19565" y1="33043" x2="29565" y2="40870"/>
                        <a14:foregroundMark x1="46087" y1="28696" x2="53478" y2="31304"/>
                        <a14:foregroundMark x1="60435" y1="30435" x2="73043" y2="38261"/>
                        <a14:foregroundMark x1="76087" y1="41304" x2="82609" y2="53043"/>
                        <a14:foregroundMark x1="84348" y1="58696" x2="81739" y2="76522"/>
                        <a14:foregroundMark x1="66087" y1="93478" x2="27826" y2="89565"/>
                        <a14:foregroundMark x1="47391" y1="97391" x2="51739" y2="94783"/>
                        <a14:foregroundMark x1="38261" y1="94348" x2="39565" y2="88261"/>
                        <a14:foregroundMark x1="23043" y1="83478" x2="16522" y2="52609"/>
                        <a14:foregroundMark x1="15652" y1="64348" x2="24348" y2="62609"/>
                        <a14:foregroundMark x1="17391" y1="72609" x2="26087" y2="67826"/>
                        <a14:foregroundMark x1="20435" y1="46087" x2="29565" y2="52609"/>
                        <a14:foregroundMark x1="18261" y1="50435" x2="33043" y2="33913"/>
                        <a14:foregroundMark x1="36087" y1="32609" x2="43478" y2="29565"/>
                        <a14:foregroundMark x1="49565" y1="13913" x2="49565" y2="27826"/>
                        <a14:foregroundMark x1="52174" y1="24348" x2="48696" y2="14348"/>
                        <a14:foregroundMark x1="42609" y1="30000" x2="40435" y2="435"/>
                        <a14:foregroundMark x1="35217" y1="8696" x2="43913" y2="31304"/>
                        <a14:foregroundMark x1="60870" y1="32609" x2="61304" y2="3043"/>
                        <a14:foregroundMark x1="50870" y1="4783" x2="57826" y2="16957"/>
                        <a14:foregroundMark x1="57826" y1="11739" x2="63478" y2="13478"/>
                        <a14:foregroundMark x1="57391" y1="20870" x2="64348" y2="13913"/>
                        <a14:backgroundMark x1="58261" y1="1739" x2="63043" y2="4783"/>
                        <a14:backgroundMark x1="41739" y1="2174" x2="34783" y2="2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0"/>
            <a:ext cx="2160240" cy="216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800" y="2492896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smtClean="0"/>
              <a:t>Система старт-фініш - це електронно-оптична </a:t>
            </a:r>
            <a:r>
              <a:rPr lang="uk-UA" sz="2000" dirty="0"/>
              <a:t>система, яка фіксує час спортсмена на старті і </a:t>
            </a:r>
            <a:r>
              <a:rPr lang="uk-UA" sz="2000" dirty="0" smtClean="0"/>
              <a:t> </a:t>
            </a:r>
            <a:r>
              <a:rPr lang="uk-UA" sz="2000" dirty="0"/>
              <a:t>момент перетину учасником кінцевої позначки дистанції. Час старту миттєво реєструється в момент виходу з установки «Старт». Час фінішу записується при перетині учасником фінішної лінії, таймер-пристрій фіксує час з точністю до тисячної </a:t>
            </a:r>
            <a:r>
              <a:rPr lang="uk-UA" sz="2000" dirty="0" smtClean="0"/>
              <a:t>одиниці.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23" b="8390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1"/>
          <a:stretch/>
        </p:blipFill>
        <p:spPr>
          <a:xfrm>
            <a:off x="-4688" y="4221090"/>
            <a:ext cx="2106228" cy="20945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23" b="8390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1"/>
          <a:stretch/>
        </p:blipFill>
        <p:spPr>
          <a:xfrm>
            <a:off x="7191542" y="4221089"/>
            <a:ext cx="2106228" cy="2094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61309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7559824" y="613094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Finish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40" b="94298" l="879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04" y="4815402"/>
            <a:ext cx="2200368" cy="14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168" y="740474"/>
            <a:ext cx="43204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На сьогодні існує більше п’яти компаній які займаються розробкою та виготовленням систем хронометражу. Це </a:t>
            </a:r>
            <a:r>
              <a:rPr lang="en-US" sz="2000" dirty="0" err="1"/>
              <a:t>Alge</a:t>
            </a:r>
            <a:r>
              <a:rPr lang="en-US" sz="2000" dirty="0"/>
              <a:t> Timing</a:t>
            </a:r>
            <a:r>
              <a:rPr lang="uk-UA" sz="2000" dirty="0"/>
              <a:t>, </a:t>
            </a:r>
            <a:r>
              <a:rPr lang="en-US" sz="2000" dirty="0"/>
              <a:t>Tag </a:t>
            </a:r>
            <a:r>
              <a:rPr lang="en-US" sz="2000" dirty="0" err="1"/>
              <a:t>Heuer</a:t>
            </a:r>
            <a:r>
              <a:rPr lang="uk-UA" sz="2000" dirty="0"/>
              <a:t>, </a:t>
            </a:r>
            <a:r>
              <a:rPr lang="uk-UA" sz="2000" dirty="0" err="1"/>
              <a:t>Microgate</a:t>
            </a:r>
            <a:r>
              <a:rPr lang="uk-UA" sz="2000" dirty="0"/>
              <a:t> та ін. </a:t>
            </a:r>
          </a:p>
          <a:p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436265"/>
            <a:ext cx="4032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Ці компанії займаються розробкою систем хронометражу для різних видів спорту починаючи від плавання та закінчуючи гірськолижним спортом.</a:t>
            </a:r>
          </a:p>
          <a:p>
            <a:pPr algn="ctr"/>
            <a:r>
              <a:rPr lang="uk-UA" sz="2000" dirty="0"/>
              <a:t>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-963488"/>
            <a:ext cx="3886200" cy="3886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71" b="97743" l="3646" r="96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05" y="4419503"/>
            <a:ext cx="2596852" cy="259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75" y="1978550"/>
            <a:ext cx="3758117" cy="6686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1" y="2992327"/>
            <a:ext cx="2160240" cy="1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/>
          <p:cNvSpPr/>
          <p:nvPr/>
        </p:nvSpPr>
        <p:spPr>
          <a:xfrm>
            <a:off x="827584" y="104226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uk-UA" sz="2000" dirty="0"/>
              <a:t>Вони вимірюють результат учасника з точністю до тисячних </a:t>
            </a:r>
            <a:r>
              <a:rPr lang="uk-UA" sz="2000" dirty="0" err="1"/>
              <a:t>долей</a:t>
            </a:r>
            <a:r>
              <a:rPr lang="uk-UA" sz="2000" dirty="0"/>
              <a:t> секунди. Також вони захищені від впливу зовнішніх факторів, автономні, більшість мають можливість керування системою із комп’ютера.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8" y="4290256"/>
            <a:ext cx="3913513" cy="25677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505" y1="40426" x2="51683" y2="30638"/>
                        <a14:foregroundMark x1="49307" y1="54468" x2="55050" y2="54468"/>
                        <a14:foregroundMark x1="47327" y1="55106" x2="53267" y2="55106"/>
                        <a14:foregroundMark x1="58020" y1="33830" x2="58020" y2="32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559" y="3861048"/>
            <a:ext cx="3636464" cy="29811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0" b="97500" l="3429" r="96000">
                        <a14:foregroundMark x1="17143" y1="44500" x2="16857" y2="90750"/>
                        <a14:foregroundMark x1="26000" y1="91750" x2="26857" y2="46000"/>
                        <a14:foregroundMark x1="17143" y1="6000" x2="17143" y2="39000"/>
                        <a14:foregroundMark x1="82286" y1="34750" x2="82286" y2="15500"/>
                        <a14:foregroundMark x1="68000" y1="42750" x2="66857" y2="32000"/>
                        <a14:foregroundMark x1="73143" y1="37000" x2="79429" y2="36500"/>
                        <a14:foregroundMark x1="64857" y1="34500" x2="66857" y2="34500"/>
                        <a14:foregroundMark x1="74000" y1="28000" x2="72571" y2="20500"/>
                        <a14:foregroundMark x1="62571" y1="45500" x2="72286" y2="4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81" y="260648"/>
            <a:ext cx="3333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4" y="2350885"/>
            <a:ext cx="4357116" cy="45071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884"/>
            <a:ext cx="4357116" cy="449072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187626" y="332656"/>
            <a:ext cx="6512511" cy="1656184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sz="2400" dirty="0" smtClean="0"/>
              <a:t>Системи хронометражу для гірськолижного спорту існують із провідним з’єднанням старту та фінішу або з безпровідним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9879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24936" cy="1556792"/>
          </a:xfrm>
        </p:spPr>
        <p:txBody>
          <a:bodyPr/>
          <a:lstStyle/>
          <a:p>
            <a:pPr marL="0" indent="0" algn="ctr">
              <a:buNone/>
            </a:pPr>
            <a:r>
              <a:rPr lang="uk-UA" sz="4000" dirty="0" smtClean="0"/>
              <a:t>Характеристики розробленої системи хронометражу</a:t>
            </a:r>
            <a:endParaRPr lang="uk-UA" sz="4000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99592" y="2276872"/>
            <a:ext cx="7632848" cy="3816424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Tx/>
              <a:buChar char="-"/>
            </a:pPr>
            <a:r>
              <a:rPr lang="uk-UA" dirty="0" smtClean="0"/>
              <a:t>система може працювати автономно</a:t>
            </a:r>
          </a:p>
          <a:p>
            <a:pPr marL="342900" indent="-342900" algn="l">
              <a:buFontTx/>
              <a:buChar char="-"/>
            </a:pPr>
            <a:r>
              <a:rPr lang="uk-UA" dirty="0"/>
              <a:t>т</a:t>
            </a:r>
            <a:r>
              <a:rPr lang="uk-UA" dirty="0" smtClean="0"/>
              <a:t>очність  вимірювання результату проїзду лижником траси 1/100с</a:t>
            </a:r>
          </a:p>
          <a:p>
            <a:pPr marL="342900" indent="-342900" algn="l">
              <a:buFontTx/>
              <a:buChar char="-"/>
            </a:pPr>
            <a:r>
              <a:rPr lang="uk-UA" dirty="0" smtClean="0"/>
              <a:t>Максимальна кількість лижників на трасі - 4</a:t>
            </a:r>
          </a:p>
          <a:p>
            <a:pPr marL="342900" indent="-342900" algn="l">
              <a:buFontTx/>
              <a:buChar char="-"/>
            </a:pPr>
            <a:r>
              <a:rPr lang="uk-UA" dirty="0"/>
              <a:t>а</a:t>
            </a:r>
            <a:r>
              <a:rPr lang="uk-UA" dirty="0" smtClean="0"/>
              <a:t>льтернативна заміна </a:t>
            </a:r>
            <a:r>
              <a:rPr lang="uk-UA" dirty="0" err="1" smtClean="0"/>
              <a:t>хронопринтера</a:t>
            </a:r>
            <a:r>
              <a:rPr lang="uk-UA" dirty="0" smtClean="0"/>
              <a:t> </a:t>
            </a:r>
            <a:r>
              <a:rPr lang="en-US" dirty="0" smtClean="0"/>
              <a:t>SD</a:t>
            </a:r>
            <a:r>
              <a:rPr lang="uk-UA" dirty="0" smtClean="0"/>
              <a:t> картою пам’яті</a:t>
            </a:r>
          </a:p>
          <a:p>
            <a:pPr marL="342900" indent="-342900" algn="l">
              <a:buFontTx/>
              <a:buChar char="-"/>
            </a:pPr>
            <a:r>
              <a:rPr lang="uk-UA" dirty="0"/>
              <a:t>і</a:t>
            </a:r>
            <a:r>
              <a:rPr lang="uk-UA" dirty="0" smtClean="0"/>
              <a:t>ндикація поточного стану системи </a:t>
            </a:r>
            <a:r>
              <a:rPr lang="uk-UA" dirty="0" err="1" smtClean="0"/>
              <a:t>світлодіолом</a:t>
            </a:r>
            <a:r>
              <a:rPr lang="uk-UA" dirty="0" smtClean="0"/>
              <a:t> </a:t>
            </a:r>
          </a:p>
          <a:p>
            <a:pPr marL="342900" indent="-342900" algn="l">
              <a:buFontTx/>
              <a:buChar char="-"/>
            </a:pPr>
            <a:r>
              <a:rPr lang="uk-UA" dirty="0"/>
              <a:t>д</a:t>
            </a:r>
            <a:r>
              <a:rPr lang="uk-UA" dirty="0" smtClean="0"/>
              <a:t>одатково встановлено дисплей для відображення поточного часу, поточного стану системи, результату лижника</a:t>
            </a:r>
          </a:p>
          <a:p>
            <a:pPr marL="342900" indent="-342900" algn="l">
              <a:buFontTx/>
              <a:buChar char="-"/>
            </a:pPr>
            <a:r>
              <a:rPr lang="uk-UA" dirty="0" smtClean="0"/>
              <a:t>Дальність роботи системи (</a:t>
            </a:r>
            <a:r>
              <a:rPr lang="en-US" dirty="0" smtClean="0"/>
              <a:t>max</a:t>
            </a:r>
            <a:r>
              <a:rPr lang="uk-UA" dirty="0" smtClean="0"/>
              <a:t> віддаль між стартом та </a:t>
            </a:r>
            <a:r>
              <a:rPr lang="uk-UA" dirty="0" err="1" smtClean="0"/>
              <a:t>фінішом</a:t>
            </a:r>
            <a:r>
              <a:rPr lang="uk-UA" dirty="0" smtClean="0"/>
              <a:t>) становить 1км, і може бути збільшена </a:t>
            </a:r>
            <a:r>
              <a:rPr lang="uk-UA" dirty="0" err="1" smtClean="0"/>
              <a:t>доставленням</a:t>
            </a:r>
            <a:r>
              <a:rPr lang="uk-UA" dirty="0" smtClean="0"/>
              <a:t> проміжних </a:t>
            </a:r>
            <a:r>
              <a:rPr lang="uk-UA" dirty="0" err="1" smtClean="0"/>
              <a:t>радіомодулів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9587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/>
          <p:cNvSpPr/>
          <p:nvPr/>
        </p:nvSpPr>
        <p:spPr>
          <a:xfrm>
            <a:off x="0" y="4365104"/>
            <a:ext cx="9144000" cy="2492896"/>
          </a:xfrm>
          <a:prstGeom prst="rect">
            <a:avLst/>
          </a:prstGeom>
          <a:gradFill>
            <a:gsLst>
              <a:gs pos="0">
                <a:schemeClr val="bg2"/>
              </a:gs>
              <a:gs pos="0">
                <a:schemeClr val="bg2"/>
              </a:gs>
              <a:gs pos="33000">
                <a:schemeClr val="lt1"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3256" y="116632"/>
            <a:ext cx="6512511" cy="1728192"/>
          </a:xfrm>
        </p:spPr>
        <p:txBody>
          <a:bodyPr/>
          <a:lstStyle/>
          <a:p>
            <a:pPr marL="0" indent="0" algn="ctr">
              <a:buNone/>
            </a:pPr>
            <a:r>
              <a:rPr lang="uk-UA" sz="3200" dirty="0" smtClean="0"/>
              <a:t>Макет системи хронометражу </a:t>
            </a:r>
            <a:br>
              <a:rPr lang="uk-UA" sz="3200" dirty="0" smtClean="0"/>
            </a:br>
            <a:r>
              <a:rPr lang="uk-UA" sz="3200" dirty="0" smtClean="0"/>
              <a:t>Старт</a:t>
            </a:r>
            <a:endParaRPr lang="uk-UA" sz="3200" dirty="0"/>
          </a:p>
        </p:txBody>
      </p:sp>
      <p:pic>
        <p:nvPicPr>
          <p:cNvPr id="3" name="Рисунок 2" descr="C:\Users\Petro\Desktop\images\start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857" r="100000">
                        <a14:foregroundMark x1="52685" y1="93173" x2="67845" y2="92610"/>
                        <a14:foregroundMark x1="33583" y1="87470" x2="42148" y2="99197"/>
                        <a14:foregroundMark x1="47723" y1="97510" x2="74507" y2="94538"/>
                        <a14:foregroundMark x1="72604" y1="93173" x2="94630" y2="77590"/>
                        <a14:foregroundMark x1="80082" y1="76546" x2="99592" y2="77108"/>
                        <a14:foregroundMark x1="87559" y1="97510" x2="93542" y2="81687"/>
                        <a14:foregroundMark x1="95649" y1="98876" x2="95241" y2="88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2192412"/>
            <a:ext cx="6120765" cy="4653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4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shade val="90000"/>
                <a:satMod val="160000"/>
                <a:lumMod val="100000"/>
              </a:schemeClr>
            </a:gs>
            <a:gs pos="100000">
              <a:schemeClr val="bg2">
                <a:tint val="95000"/>
                <a:shade val="100000"/>
                <a:satMod val="130000"/>
                <a:lumMod val="0"/>
                <a:lumOff val="100000"/>
              </a:schemeClr>
            </a:gs>
            <a:gs pos="100000">
              <a:schemeClr val="bg2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/>
          <p:cNvSpPr/>
          <p:nvPr/>
        </p:nvSpPr>
        <p:spPr>
          <a:xfrm>
            <a:off x="0" y="4365104"/>
            <a:ext cx="9144000" cy="2492896"/>
          </a:xfrm>
          <a:prstGeom prst="rect">
            <a:avLst/>
          </a:prstGeom>
          <a:gradFill>
            <a:gsLst>
              <a:gs pos="0">
                <a:schemeClr val="bg2"/>
              </a:gs>
              <a:gs pos="0">
                <a:schemeClr val="bg2"/>
              </a:gs>
              <a:gs pos="33000">
                <a:schemeClr val="lt1"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" name="Рисунок 1" descr="C:\Users\Petro\Desktop\images\fin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322" r="100000">
                        <a14:foregroundMark x1="32699" y1="87470" x2="45751" y2="99518"/>
                        <a14:foregroundMark x1="41604" y1="90924" x2="77906" y2="90924"/>
                        <a14:foregroundMark x1="84568" y1="94618" x2="84364" y2="68594"/>
                        <a14:foregroundMark x1="79198" y1="65944" x2="98912" y2="91647"/>
                        <a14:foregroundMark x1="84160" y1="69799" x2="93678" y2="72289"/>
                        <a14:foregroundMark x1="97417" y1="75020" x2="86676" y2="65141"/>
                        <a14:foregroundMark x1="92250" y1="66185" x2="99116" y2="71325"/>
                        <a14:foregroundMark x1="98232" y1="69317" x2="99048" y2="74217"/>
                        <a14:foregroundMark x1="93474" y1="79679" x2="90755" y2="78876"/>
                        <a14:foregroundMark x1="95105" y1="82088" x2="93678" y2="79920"/>
                        <a14:backgroundMark x1="99048" y1="68112" x2="99456" y2="99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8" y="1678941"/>
            <a:ext cx="6120765" cy="5179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1187626" y="260648"/>
            <a:ext cx="6512511" cy="1728192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uk-UA" dirty="0" smtClean="0"/>
              <a:t>Фініш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838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Повітряний потік">
  <a:themeElements>
    <a:clrScheme name="Повітряний поті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Повітряний поті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овітряний поті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1362</TotalTime>
  <Words>557</Words>
  <Application>Microsoft Office PowerPoint</Application>
  <PresentationFormat>Екран (4:3)</PresentationFormat>
  <Paragraphs>66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18" baseType="lpstr">
      <vt:lpstr>Повітряний потік</vt:lpstr>
      <vt:lpstr>System start – finish     for skiing</vt:lpstr>
      <vt:lpstr>Розробники :</vt:lpstr>
      <vt:lpstr>Презентація PowerPoint</vt:lpstr>
      <vt:lpstr>Презентація PowerPoint</vt:lpstr>
      <vt:lpstr>Презентація PowerPoint</vt:lpstr>
      <vt:lpstr>Презентація PowerPoint</vt:lpstr>
      <vt:lpstr>Характеристики розробленої системи хронометражу</vt:lpstr>
      <vt:lpstr>Макет системи хронометражу  Старт</vt:lpstr>
      <vt:lpstr>Презентація PowerPoint</vt:lpstr>
      <vt:lpstr>Управляючий контролер</vt:lpstr>
      <vt:lpstr>Безпровідний зв’язок</vt:lpstr>
      <vt:lpstr>Презентація PowerPoint</vt:lpstr>
      <vt:lpstr>Презентація PowerPoint</vt:lpstr>
      <vt:lpstr>Збереження результатів</vt:lpstr>
      <vt:lpstr>Презентація PowerPoint</vt:lpstr>
      <vt:lpstr>Тестування протоколу синхронізації часу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старт</dc:title>
  <dc:creator>Sara Yasmeen (Wipro Technologies)</dc:creator>
  <cp:lastModifiedBy>RePack by Diakov</cp:lastModifiedBy>
  <cp:revision>70</cp:revision>
  <dcterms:created xsi:type="dcterms:W3CDTF">2010-02-23T11:30:32Z</dcterms:created>
  <dcterms:modified xsi:type="dcterms:W3CDTF">2016-09-03T19:55:06Z</dcterms:modified>
</cp:coreProperties>
</file>